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62" r:id="rId5"/>
    <p:sldId id="263" r:id="rId6"/>
    <p:sldId id="280" r:id="rId7"/>
    <p:sldId id="289" r:id="rId8"/>
    <p:sldId id="290" r:id="rId9"/>
    <p:sldId id="270" r:id="rId10"/>
    <p:sldId id="268" r:id="rId11"/>
    <p:sldId id="260" r:id="rId12"/>
    <p:sldId id="273" r:id="rId13"/>
    <p:sldId id="264" r:id="rId14"/>
    <p:sldId id="277" r:id="rId15"/>
    <p:sldId id="286" r:id="rId16"/>
    <p:sldId id="283" r:id="rId17"/>
    <p:sldId id="281" r:id="rId18"/>
    <p:sldId id="282" r:id="rId19"/>
    <p:sldId id="287" r:id="rId20"/>
    <p:sldId id="288" r:id="rId21"/>
    <p:sldId id="275" r:id="rId22"/>
    <p:sldId id="278" r:id="rId23"/>
    <p:sldId id="265" r:id="rId24"/>
    <p:sldId id="291" r:id="rId25"/>
    <p:sldId id="261" r:id="rId26"/>
    <p:sldId id="271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1115" autoAdjust="0"/>
    <p:restoredTop sz="86477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2C4B-BC28-40E3-9013-BDE54B00F288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78613-421B-44D5-8D5F-21D3E5D29D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2107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EEA9E-1915-4E12-987E-5E2AB5CAC923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9E57D-C3F2-4336-B81B-C87C6A03E6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1518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7D7AD-FC0B-4B85-9A66-2451A39BA14D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D556D-BC06-4F4B-B282-520B2A80B3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2769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3102-D073-4DB0-9E49-B64398F745B5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7BFC-F478-49D3-B4DA-587B56D82F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5056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FD7D2-C6DC-42A7-898F-89C694013F30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7D806-212D-48E9-AC0A-5A10EECD60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9452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F888B-B927-4F10-AB40-AEA3B6B822F1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4789-D9A1-4DD7-B47D-2E306EC60C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8805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F360-330B-4E03-AB4B-202E031B9A01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F61C-8333-4D7D-AC09-9F0B54AAE8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671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43133-74A6-4AD0-A325-D8D5E85BE227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D041-9050-40B1-B2A9-6BA0BBD162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3172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A1AEF-A790-4BC5-91A3-FA9652F38BAE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5335A-7110-4CB8-AEF6-4888AF9375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829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CFA21-DDE7-40A9-80E4-9A4F8A1EC65C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C5560-1890-42C6-8193-F6781AC4D2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6589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98DF1-8D72-40B0-90E4-E765259CDD47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E224-4AC2-4BE0-A5DB-DDE91DF876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267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EDBD7C-8E10-4480-8233-87A96FDD8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FF1520-8F70-4DF6-8DD7-1F2B2FB597EA}" type="datetimeFigureOut">
              <a:rPr lang="ru-RU"/>
              <a:pPr>
                <a:defRPr/>
              </a:pPr>
              <a:t>29.09.2024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AFAEF5-0AF5-4868-8259-D6B429BE3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0766A3-1BF9-4A18-B6FF-0AEA3C22E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6969904-6EEA-46A6-BBE4-D31F6B6D2D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043608" y="2060575"/>
            <a:ext cx="7489205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hlink"/>
                </a:solidFill>
                <a:latin typeface="Arial" panose="020B0604020202020204" pitchFamily="34" charset="0"/>
              </a:rPr>
              <a:t>«Формирование   дружеских взаимоотношений в семейной группе</a:t>
            </a:r>
            <a:r>
              <a:rPr lang="ru-RU" altLang="ru-RU" sz="4000" b="1" dirty="0" smtClean="0">
                <a:solidFill>
                  <a:schemeClr val="hlink"/>
                </a:solidFill>
                <a:latin typeface="Arial" panose="020B0604020202020204" pitchFamily="34" charset="0"/>
              </a:rPr>
              <a:t>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ru-RU" sz="4000" b="1" dirty="0" smtClean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hlink"/>
                </a:solidFill>
                <a:latin typeface="Arial" pitchFamily="34" charset="0"/>
              </a:rPr>
              <a:t>Выступление на педагогическом совете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chemeClr val="hlink"/>
                </a:solidFill>
                <a:latin typeface="Arial" pitchFamily="34" charset="0"/>
              </a:rPr>
              <a:t>Буянова</a:t>
            </a:r>
            <a:r>
              <a:rPr lang="ru-RU" altLang="ru-RU" sz="2000" b="1" smtClean="0">
                <a:solidFill>
                  <a:schemeClr val="hlink"/>
                </a:solidFill>
                <a:latin typeface="Arial" pitchFamily="34" charset="0"/>
              </a:rPr>
              <a:t> Л.Ю.</a:t>
            </a:r>
            <a:endParaRPr lang="ru-RU" altLang="ru-RU" sz="2000" b="1" dirty="0">
              <a:solidFill>
                <a:schemeClr val="hlink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4400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403350" y="981075"/>
            <a:ext cx="121904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                                                </a:t>
            </a:r>
            <a:endParaRPr lang="ru-RU" altLang="ru-RU" sz="2000" b="1">
              <a:latin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627313" y="1125538"/>
            <a:ext cx="5741987" cy="48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Что такое                                                            дружба???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Дружба – это тёплый ветер,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Дружба – это светлый мир,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Дружба – солнце на рассвете,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Для души весёлый пир.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Дружба – это только счастье,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Дружба – у людей одна.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С дружбой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не страшны ненастья,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С дружбой –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жизнь весной полна.</a:t>
            </a:r>
          </a:p>
        </p:txBody>
      </p:sp>
      <p:pic>
        <p:nvPicPr>
          <p:cNvPr id="3076" name="Picture 2" descr="Фото: Екатерина Осколкова - Свiт Ма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98" b="21869"/>
          <a:stretch>
            <a:fillRect/>
          </a:stretch>
        </p:blipFill>
        <p:spPr bwMode="auto">
          <a:xfrm>
            <a:off x="250825" y="4221163"/>
            <a:ext cx="22733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476375" y="1557338"/>
            <a:ext cx="7667625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Проблема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Arial" panose="020B0604020202020204" pitchFamily="34" charset="0"/>
              </a:rPr>
              <a:t>Недостаточность знаний и навыков у детей в сфере коммуникативных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Arial" panose="020B0604020202020204" pitchFamily="34" charset="0"/>
              </a:rPr>
              <a:t>отношений</a:t>
            </a:r>
            <a:r>
              <a:rPr lang="ru-RU" altLang="ru-RU" sz="2800" dirty="0"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0825" y="765175"/>
            <a:ext cx="9794875" cy="535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 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Актуальность.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  Проблема становления межличностного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общения на основе человечных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отношений связана с дефицитом воспитанности,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доброты, культуры, неустойчивые нравственными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критериями в воспитании ребенка в сегодняшних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условиях. Необходимость раннего формирования                                                   положительного опыта общения детей обусловлена тем,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что  его  отсутствие  приводит к  стихийному возникновению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у них негативных  форм поведения, к ненужным конфликтам.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Дети стремятся, но часто не умеют вступать в контакт,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выбирать уместные способы общения со сверстниками,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со  взрослыми, проявлять вежливое, доброжелательное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отношение к ним, соблюдать разговаривая этикет, слушать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партнера.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971550" y="1916113"/>
            <a:ext cx="9740900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Цель работы: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        </a:t>
            </a:r>
            <a:r>
              <a:rPr lang="ru-RU" altLang="ru-RU" sz="2400" b="1" dirty="0">
                <a:latin typeface="Arial" panose="020B0604020202020204" pitchFamily="34" charset="0"/>
              </a:rPr>
              <a:t>Воспитывать дружеские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взаимоотношения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                между детьми в семейной группе</a:t>
            </a:r>
            <a:r>
              <a:rPr lang="ru-RU" altLang="ru-RU" sz="2000" b="1" dirty="0">
                <a:latin typeface="Arial" panose="020B0604020202020204" pitchFamily="34" charset="0"/>
              </a:rPr>
              <a:t>.</a:t>
            </a:r>
            <a:endParaRPr lang="ru-RU" altLang="ru-RU" sz="2000" b="1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</a:rPr>
              <a:t>      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115616" y="981075"/>
            <a:ext cx="6624737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                           </a:t>
            </a:r>
            <a:r>
              <a:rPr lang="ru-RU" altLang="ru-RU" sz="3600" b="1" dirty="0">
                <a:solidFill>
                  <a:schemeClr val="hlink"/>
                </a:solidFill>
                <a:latin typeface="Arial" panose="020B0604020202020204" pitchFamily="34" charset="0"/>
              </a:rPr>
              <a:t>Задачи: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1. </a:t>
            </a: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</a:rPr>
              <a:t>Систематизировать и обобщить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</a:rPr>
              <a:t> правила культуры общения со сверстниками.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2. Формировать у детей умение оценивать свои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поступки и поступки сверстников  через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художественные образы и сюжеты.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3. Воспитывать уверенность в том, что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дружба  является одним из важнейших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качеств во взаимоотношениях между людьми.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4. Обогащать словарь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детей «вежливыми » словами.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3520408" y="908720"/>
            <a:ext cx="400391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Круг приветствия,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пожеланий. </a:t>
            </a:r>
          </a:p>
        </p:txBody>
      </p:sp>
      <p:pic>
        <p:nvPicPr>
          <p:cNvPr id="9219" name="Picture 7" descr="vosp_r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37112"/>
            <a:ext cx="32670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039BA57-F56D-40EA-86AA-97955DD108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590665" y="2192350"/>
            <a:ext cx="3515619" cy="20383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14EE533-3C46-4376-AF61-9F4A813EDE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41576" y="4149080"/>
            <a:ext cx="4003918" cy="22522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76600" y="1196975"/>
            <a:ext cx="40894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Пример взрослого.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D10E96-EB1F-4CC7-8BB7-8F66BEAE3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2492896"/>
            <a:ext cx="5256584" cy="3886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491880" y="620713"/>
            <a:ext cx="634109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Детская совместная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деятельность - как средство нравственного воспитания</a:t>
            </a:r>
            <a:r>
              <a:rPr lang="ru-RU" altLang="ru-RU" sz="1800" b="1" dirty="0">
                <a:latin typeface="Arial" panose="020B0604020202020204" pitchFamily="34" charset="0"/>
              </a:rPr>
              <a:t>. 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267" name="Rectangle 9"/>
          <p:cNvSpPr>
            <a:spLocks noChangeArrowheads="1"/>
          </p:cNvSpPr>
          <p:nvPr/>
        </p:nvSpPr>
        <p:spPr bwMode="auto">
          <a:xfrm>
            <a:off x="2195736" y="2643753"/>
            <a:ext cx="547260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Рассматривание картин, иллюстраций, показ видеофильмов, беседы, игровые упражнения, занятия, игровые ситуации и сюжеты, игры-драматизации, инсценировки, чтение художественной  литературы, развлечения, праздники на темы дружбы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и товарищества.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3563938" y="509588"/>
            <a:ext cx="49117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Arial" panose="020B0604020202020204" pitchFamily="34" charset="0"/>
              </a:rPr>
              <a:t>Нам вместе интересно!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73A8F52-E0D8-4C11-A78C-7A35A6FCE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932907" y="2060848"/>
            <a:ext cx="3665935" cy="21696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D448EF3-FFA4-4F88-8C63-7B9F4CE49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8142" y="1271322"/>
            <a:ext cx="2974032" cy="23899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5EFAC98-F4F4-4755-9BEE-5689E3C6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4391707"/>
            <a:ext cx="3803398" cy="21394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384300" y="23685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291" name="Содержимое 2"/>
          <p:cNvSpPr>
            <a:spLocks/>
          </p:cNvSpPr>
          <p:nvPr/>
        </p:nvSpPr>
        <p:spPr bwMode="auto">
          <a:xfrm>
            <a:off x="539750" y="549275"/>
            <a:ext cx="8229600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600" indent="-5334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716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52600" indent="-381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09800" indent="-381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ru-RU" altLang="ru-RU" sz="2800" b="1"/>
          </a:p>
          <a:p>
            <a:pPr>
              <a:buFont typeface="Arial" panose="020B0604020202020204" pitchFamily="34" charset="0"/>
              <a:buNone/>
            </a:pPr>
            <a:endParaRPr lang="ru-RU" altLang="ru-RU" sz="2800" b="1"/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692275" y="2205038"/>
            <a:ext cx="5797550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 </a:t>
            </a: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Большую роль на формирование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отношения детей друг с другом оказывает игра. В игре разбираются различные проблемные ситуации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50825" y="1024762"/>
            <a:ext cx="87136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                              </a:t>
            </a: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Ролевые игры- лучший способ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                      преодоления негативных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                      стереотипов</a:t>
            </a:r>
            <a:r>
              <a:rPr lang="ru-RU" altLang="ru-RU" sz="2400" b="1" dirty="0">
                <a:latin typeface="Arial" panose="020B0604020202020204" pitchFamily="34" charset="0"/>
              </a:rPr>
              <a:t>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                                                       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3C51959-6D49-417E-B7F3-36E835DF4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2" y="2262065"/>
            <a:ext cx="3384376" cy="20621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9992F19-E12C-426F-904F-15F3EFA336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67544" y="4338975"/>
            <a:ext cx="3744416" cy="206210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3635897" y="1220620"/>
            <a:ext cx="39604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hlink"/>
                </a:solidFill>
                <a:latin typeface="Arial" panose="020B0604020202020204" pitchFamily="34" charset="0"/>
              </a:rPr>
              <a:t>Игровые задания: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684213" y="4941888"/>
            <a:ext cx="5514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«Помоги зайчишке придумать вежливое слово» 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684213" y="3789363"/>
            <a:ext cx="495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«Назови ласково героев сказки «Теремок» </a:t>
            </a: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827088" y="2345829"/>
            <a:ext cx="58673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Карина подходит к воспитателю и говорит: </a:t>
            </a:r>
            <a:br>
              <a:rPr lang="ru-RU" altLang="ru-RU" sz="1800" dirty="0">
                <a:latin typeface="Arial" panose="020B0604020202020204" pitchFamily="34" charset="0"/>
              </a:rPr>
            </a:br>
            <a:r>
              <a:rPr lang="ru-RU" altLang="ru-RU" sz="1800" dirty="0">
                <a:latin typeface="Arial" panose="020B0604020202020204" pitchFamily="34" charset="0"/>
              </a:rPr>
              <a:t>- Я с Аней больше не дружу. Она мне не дает куклу.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Почему обиделась Карина?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08275" y="1642494"/>
            <a:ext cx="6435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Использование художественной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литературы на занятиях с детьми: 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67112" y="2419628"/>
            <a:ext cx="63636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</a:t>
            </a:r>
            <a:r>
              <a:rPr lang="ru-RU" altLang="ru-RU" sz="1800" dirty="0" err="1">
                <a:latin typeface="Arial" panose="020B0604020202020204" pitchFamily="34" charset="0"/>
              </a:rPr>
              <a:t>В.В.Маяковского</a:t>
            </a:r>
            <a:r>
              <a:rPr lang="ru-RU" altLang="ru-RU" sz="1800" dirty="0">
                <a:latin typeface="Arial" panose="020B0604020202020204" pitchFamily="34" charset="0"/>
              </a:rPr>
              <a:t> «Что такое хорошо, что такое плохо»; 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258888" y="2852738"/>
            <a:ext cx="3438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 err="1">
                <a:latin typeface="Arial" panose="020B0604020202020204" pitchFamily="34" charset="0"/>
              </a:rPr>
              <a:t>А.В.Осеевой</a:t>
            </a:r>
            <a:r>
              <a:rPr lang="ru-RU" altLang="ru-RU" sz="1800" dirty="0">
                <a:latin typeface="Arial" panose="020B0604020202020204" pitchFamily="34" charset="0"/>
              </a:rPr>
              <a:t> «Добрые слова»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187450" y="3284538"/>
            <a:ext cx="39036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 </a:t>
            </a:r>
            <a:r>
              <a:rPr lang="ru-RU" altLang="ru-RU" sz="1800" dirty="0" err="1">
                <a:latin typeface="Arial" panose="020B0604020202020204" pitchFamily="34" charset="0"/>
              </a:rPr>
              <a:t>Е.Серовой</a:t>
            </a:r>
            <a:r>
              <a:rPr lang="ru-RU" altLang="ru-RU" sz="1800" dirty="0">
                <a:latin typeface="Arial" panose="020B0604020202020204" pitchFamily="34" charset="0"/>
              </a:rPr>
              <a:t> «Нехорошая история» 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116013" y="3716338"/>
            <a:ext cx="6435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 err="1">
                <a:latin typeface="Arial" panose="020B0604020202020204" pitchFamily="34" charset="0"/>
              </a:rPr>
              <a:t>С.Погореловского</a:t>
            </a:r>
            <a:r>
              <a:rPr lang="ru-RU" altLang="ru-RU" sz="1800" dirty="0">
                <a:latin typeface="Arial" panose="020B0604020202020204" pitchFamily="34" charset="0"/>
              </a:rPr>
              <a:t> «Подружимся -  подружимся», «Ссора» 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23850" y="4149725"/>
            <a:ext cx="8343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Г.П. </a:t>
            </a:r>
            <a:r>
              <a:rPr lang="ru-RU" altLang="ru-RU" sz="1800" dirty="0" err="1">
                <a:latin typeface="Arial" panose="020B0604020202020204" pitchFamily="34" charset="0"/>
              </a:rPr>
              <a:t>Шалаевой</a:t>
            </a:r>
            <a:r>
              <a:rPr lang="ru-RU" altLang="ru-RU" sz="1800" dirty="0">
                <a:latin typeface="Arial" panose="020B0604020202020204" pitchFamily="34" charset="0"/>
              </a:rPr>
              <a:t> «Большая книга правил поведения для воспитанных детей» 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099228" y="4651653"/>
            <a:ext cx="46595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сказка «Как светлячок друга искал» и </a:t>
            </a:r>
            <a:r>
              <a:rPr lang="ru-RU" altLang="ru-RU" sz="1800" dirty="0" err="1">
                <a:latin typeface="Arial" panose="020B0604020202020204" pitchFamily="34" charset="0"/>
              </a:rPr>
              <a:t>др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422519" y="668408"/>
            <a:ext cx="23182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hlink"/>
                </a:solidFill>
                <a:latin typeface="Arial" panose="020B0604020202020204" pitchFamily="34" charset="0"/>
              </a:rPr>
              <a:t>Беседа.</a:t>
            </a:r>
            <a:endParaRPr lang="ru-RU" altLang="ru-RU" sz="2800" b="1" dirty="0">
              <a:latin typeface="Arial" panose="020B0604020202020204" pitchFamily="34" charset="0"/>
            </a:endParaRP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xmlns="" id="{EBB992B1-FBE7-4B26-8853-C0A578F02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762307"/>
            <a:ext cx="7776864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 dirty="0"/>
              <a:t>                                           Содержание бесед: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предложить детям назвать известные им правила поведения,   а также объяснить, как они понимают смысл этих правил;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предложить вспомнить конкретные случаи проявления       взаимоотношений в группе и дать оценку поведению детей;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прочитать неоконченный рассказ; </a:t>
            </a:r>
          </a:p>
          <a:p>
            <a:pPr indent="0">
              <a:defRPr/>
            </a:pPr>
            <a:r>
              <a:rPr lang="ru-RU" dirty="0"/>
              <a:t>в котором изображаются различные ситуации в картинках, </a:t>
            </a:r>
          </a:p>
          <a:p>
            <a:pPr>
              <a:buFontTx/>
              <a:buChar char="-"/>
              <a:defRPr/>
            </a:pPr>
            <a:r>
              <a:rPr lang="ru-RU" dirty="0"/>
              <a:t>напоминающие реальные события, происходящие в группе; </a:t>
            </a:r>
          </a:p>
          <a:p>
            <a:pPr>
              <a:buFontTx/>
              <a:buChar char="-"/>
              <a:defRPr/>
            </a:pPr>
            <a:r>
              <a:rPr lang="ru-RU" dirty="0"/>
              <a:t>предложить закончить рассказ по своему усмотрению, </a:t>
            </a:r>
          </a:p>
          <a:p>
            <a:pPr indent="0">
              <a:defRPr/>
            </a:pPr>
            <a:r>
              <a:rPr lang="ru-RU" dirty="0"/>
              <a:t>а затем мотивировать поступки героев;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прочесть рассказ, где описываются различные </a:t>
            </a:r>
          </a:p>
          <a:p>
            <a:pPr>
              <a:buFontTx/>
              <a:buChar char="-"/>
              <a:defRPr/>
            </a:pPr>
            <a:r>
              <a:rPr lang="ru-RU" dirty="0"/>
              <a:t>проблемные ситуации, в которые попадал герой;</a:t>
            </a:r>
          </a:p>
          <a:p>
            <a:pPr>
              <a:buFontTx/>
              <a:buChar char="-"/>
              <a:defRPr/>
            </a:pPr>
            <a:r>
              <a:rPr lang="ru-RU" dirty="0"/>
              <a:t> дети должны поставить себя на место участника описанных</a:t>
            </a:r>
          </a:p>
          <a:p>
            <a:pPr>
              <a:buFontTx/>
              <a:buChar char="-"/>
              <a:defRPr/>
            </a:pPr>
            <a:r>
              <a:rPr lang="ru-RU" dirty="0"/>
              <a:t> событий, аргументировать его действия и поступки.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3132138" y="1125538"/>
            <a:ext cx="455272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Беседы с рассматриванием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иллюстраций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B3E77D-0F51-413A-B67C-5C1665C89D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3" y="1956535"/>
            <a:ext cx="3428687" cy="19045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8B001D3-EFE8-4E5E-BC74-1D130BA170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005064"/>
            <a:ext cx="3672408" cy="21682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207679" y="660401"/>
            <a:ext cx="3111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Поручения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875EEA2-B3E9-4E7B-93F3-EA07ABF7E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339752" y="4077072"/>
            <a:ext cx="4176464" cy="24482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3CD8E4B-E55E-4487-9F36-CE7637D8EB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1245176"/>
            <a:ext cx="3744416" cy="26992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2339975" y="38608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4211638" y="836613"/>
            <a:ext cx="27246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chemeClr val="hlink"/>
                </a:solidFill>
                <a:latin typeface="Arial" panose="020B0604020202020204" pitchFamily="34" charset="0"/>
              </a:rPr>
              <a:t>Праздники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C31FE98-9F29-4C41-926C-42A8A1184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1482944"/>
            <a:ext cx="3888432" cy="218724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2A81DAD-837F-4FD9-9219-EF18C4A101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780928"/>
            <a:ext cx="2748565" cy="366475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1547664" y="2132856"/>
            <a:ext cx="35283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   Портрет друга.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D166362-5FDA-4CB0-95DB-C77C87CA6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799" y="3140968"/>
            <a:ext cx="2535703" cy="243746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08488" y="755650"/>
            <a:ext cx="29014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Уголок друга </a:t>
            </a:r>
          </a:p>
        </p:txBody>
      </p:sp>
      <p:pic>
        <p:nvPicPr>
          <p:cNvPr id="33795" name="Picture 3" descr="image (1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412875"/>
            <a:ext cx="2972872" cy="230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B1CDCBA-89EE-41EC-955E-E2DD215725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060726" y="1412872"/>
            <a:ext cx="3607618" cy="23050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46692F-3C28-4ADF-AA93-11F7D5955A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924944"/>
            <a:ext cx="3265537" cy="346108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132138" y="1341438"/>
            <a:ext cx="48098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hlink"/>
                </a:solidFill>
                <a:latin typeface="Arial" panose="020B0604020202020204" pitchFamily="34" charset="0"/>
              </a:rPr>
              <a:t>Совместное творчество.</a:t>
            </a:r>
            <a:endParaRPr lang="ru-RU" altLang="ru-RU" sz="2800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D39105B-1EBC-41A8-AFB2-12DC642D2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39553" y="3717032"/>
            <a:ext cx="3888432" cy="22329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863D2E-81FD-4E83-87A4-47FD125A6F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2742" y="2132856"/>
            <a:ext cx="3712412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3851275" y="476250"/>
            <a:ext cx="433875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Совместная деятельность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со специалистами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детского дома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869D775-8922-4295-A440-DD3ABFCAD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3587" y="4120917"/>
            <a:ext cx="3319879" cy="21126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8EEA5AD-2203-4803-8D73-7C2FFB1C29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3063587" y="1844824"/>
            <a:ext cx="3319879" cy="18722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82BF45F-6EC3-422B-8CFA-9C39B6E9DA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71670" y="3076801"/>
            <a:ext cx="3400060" cy="208823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Заголовок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4788" y="830262"/>
            <a:ext cx="54006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Объект 2"/>
          <p:cNvSpPr>
            <a:spLocks/>
          </p:cNvSpPr>
          <p:nvPr/>
        </p:nvSpPr>
        <p:spPr bwMode="auto">
          <a:xfrm>
            <a:off x="1763713" y="1989138"/>
            <a:ext cx="63817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800" b="1" dirty="0"/>
              <a:t>Не ссориться</a:t>
            </a:r>
          </a:p>
          <a:p>
            <a:r>
              <a:rPr lang="ru-RU" altLang="ru-RU" sz="2800" b="1" dirty="0"/>
              <a:t>Уступать</a:t>
            </a:r>
          </a:p>
          <a:p>
            <a:r>
              <a:rPr lang="ru-RU" altLang="ru-RU" sz="2800" b="1" dirty="0"/>
              <a:t>Просить прощения, если обидел</a:t>
            </a:r>
          </a:p>
          <a:p>
            <a:r>
              <a:rPr lang="ru-RU" altLang="ru-RU" sz="2800" b="1" dirty="0"/>
              <a:t>Быть вежливым</a:t>
            </a:r>
          </a:p>
          <a:p>
            <a:r>
              <a:rPr lang="ru-RU" altLang="ru-RU" sz="2800" b="1" dirty="0"/>
              <a:t>Не злиться</a:t>
            </a:r>
          </a:p>
          <a:p>
            <a:r>
              <a:rPr lang="ru-RU" altLang="ru-RU" sz="2800" b="1" dirty="0"/>
              <a:t>Не жадничать</a:t>
            </a:r>
          </a:p>
          <a:p>
            <a:r>
              <a:rPr lang="ru-RU" altLang="ru-RU" sz="2800" b="1" dirty="0"/>
              <a:t>Помогать друг другу</a:t>
            </a:r>
          </a:p>
          <a:p>
            <a:r>
              <a:rPr lang="ru-RU" altLang="ru-RU" sz="2800" b="1" dirty="0"/>
              <a:t>Быть честным</a:t>
            </a:r>
          </a:p>
          <a:p>
            <a:r>
              <a:rPr lang="ru-RU" altLang="ru-RU" sz="2800" b="1" dirty="0"/>
              <a:t>Быть внимательным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123177921_big106356sbbg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2781300"/>
            <a:ext cx="7666037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5"/>
          <p:cNvSpPr txBox="1">
            <a:spLocks noChangeArrowheads="1"/>
          </p:cNvSpPr>
          <p:nvPr/>
        </p:nvSpPr>
        <p:spPr bwMode="auto">
          <a:xfrm>
            <a:off x="539750" y="765175"/>
            <a:ext cx="10340975" cy="634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 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                              </a:t>
            </a:r>
            <a:r>
              <a:rPr lang="ru-RU" altLang="ru-RU" sz="2800" b="1" dirty="0">
                <a:solidFill>
                  <a:schemeClr val="hlink"/>
                </a:solidFill>
                <a:latin typeface="Arial" panose="020B0604020202020204" pitchFamily="34" charset="0"/>
              </a:rPr>
              <a:t>Ожидаемые результаты: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- Повышение у детей уровня коммуникативных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способностей и улучшение психологического климата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в группе.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- Создание эмоционально-положительного климата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в группе.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- Моделирование педагогических ситуаций, </a:t>
            </a:r>
            <a:endParaRPr lang="en-US" altLang="ru-RU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которые позволяют детям</a:t>
            </a:r>
            <a:r>
              <a:rPr lang="en-US" altLang="ru-RU" sz="2400" dirty="0">
                <a:latin typeface="Arial" panose="020B0604020202020204" pitchFamily="34" charset="0"/>
              </a:rPr>
              <a:t>  </a:t>
            </a:r>
            <a:r>
              <a:rPr lang="ru-RU" altLang="ru-RU" sz="2400" dirty="0">
                <a:latin typeface="Arial" panose="020B0604020202020204" pitchFamily="34" charset="0"/>
              </a:rPr>
              <a:t>проявлять</a:t>
            </a:r>
            <a:endParaRPr lang="en-US" altLang="ru-RU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добрые чувства к окружающим.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988840"/>
            <a:ext cx="48245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0000FF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566</Words>
  <Application>Microsoft Office PowerPoint</Application>
  <PresentationFormat>Экран (4:3)</PresentationFormat>
  <Paragraphs>129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DAY</dc:creator>
  <cp:lastModifiedBy>Admin</cp:lastModifiedBy>
  <cp:revision>50</cp:revision>
  <dcterms:created xsi:type="dcterms:W3CDTF">2015-06-15T17:42:21Z</dcterms:created>
  <dcterms:modified xsi:type="dcterms:W3CDTF">2024-09-29T10:58:57Z</dcterms:modified>
</cp:coreProperties>
</file>